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6858000" cy="9906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37" autoAdjust="0"/>
  </p:normalViewPr>
  <p:slideViewPr>
    <p:cSldViewPr snapToGrid="0">
      <p:cViewPr>
        <p:scale>
          <a:sx n="100" d="100"/>
          <a:sy n="100" d="100"/>
        </p:scale>
        <p:origin x="1061" y="-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3564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3348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8263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2485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0226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2975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1071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6456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4537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2059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75920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A110D-27E2-44BA-BAA5-287FFD7C3F47}" type="datetimeFigureOut">
              <a:rPr lang="en-AU" smtClean="0"/>
              <a:t>29/01/2024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D7862-561C-4F57-AC02-F5F153B8F8C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8897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21.emf"/><Relationship Id="rId3" Type="http://schemas.openxmlformats.org/officeDocument/2006/relationships/image" Target="../media/image23.png"/><Relationship Id="rId7" Type="http://schemas.openxmlformats.org/officeDocument/2006/relationships/image" Target="../media/image18.emf"/><Relationship Id="rId12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.png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20.emf"/><Relationship Id="rId5" Type="http://schemas.openxmlformats.org/officeDocument/2006/relationships/image" Target="../media/image17.emf"/><Relationship Id="rId15" Type="http://schemas.openxmlformats.org/officeDocument/2006/relationships/image" Target="../media/image22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19.emf"/><Relationship Id="rId14" Type="http://schemas.openxmlformats.org/officeDocument/2006/relationships/oleObject" Target="../embeddings/oleObject6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hyperlink" Target="https://www.youtube.com/c/wisethingz" TargetMode="External"/><Relationship Id="rId7" Type="http://schemas.openxmlformats.org/officeDocument/2006/relationships/image" Target="../media/image26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hyperlink" Target="http://www.wisethingz.com/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www.instagram.com/bappa_wt" TargetMode="External"/><Relationship Id="rId9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378"/>
            <a:ext cx="6858000" cy="99035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0445" y="562680"/>
            <a:ext cx="4402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AI &amp; Robotics </a:t>
            </a:r>
          </a:p>
          <a:p>
            <a:pPr algn="ctr">
              <a:lnSpc>
                <a:spcPct val="150000"/>
              </a:lnSpc>
            </a:pP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Free Workshop</a:t>
            </a:r>
          </a:p>
          <a:p>
            <a:pPr algn="ctr">
              <a:lnSpc>
                <a:spcPct val="150000"/>
              </a:lnSpc>
            </a:pPr>
            <a:r>
              <a:rPr lang="en-US" sz="2400" b="1" cap="small" dirty="0">
                <a:solidFill>
                  <a:srgbClr val="C00000"/>
                </a:solidFill>
                <a:latin typeface="Oxygen" panose="02000503000000000000" pitchFamily="2" charset="0"/>
              </a:rPr>
              <a:t>For</a:t>
            </a:r>
          </a:p>
          <a:p>
            <a:pPr algn="ctr">
              <a:lnSpc>
                <a:spcPct val="150000"/>
              </a:lnSpc>
            </a:pPr>
            <a:r>
              <a:rPr lang="en-US" sz="2400" b="1" cap="small" dirty="0" smtClean="0">
                <a:solidFill>
                  <a:srgbClr val="C00000"/>
                </a:solidFill>
                <a:latin typeface="Oxygen" panose="02000503000000000000" pitchFamily="2" charset="0"/>
              </a:rPr>
              <a:t>Indus Valley</a:t>
            </a:r>
            <a:endParaRPr lang="en-US" sz="2400" b="1" cap="small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6" name="32-Point Star 5"/>
          <p:cNvSpPr/>
          <p:nvPr/>
        </p:nvSpPr>
        <p:spPr>
          <a:xfrm>
            <a:off x="2032561" y="3293314"/>
            <a:ext cx="2792878" cy="2462837"/>
          </a:xfrm>
          <a:prstGeom prst="star32">
            <a:avLst/>
          </a:prstGeom>
          <a:noFill/>
          <a:ln w="857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/>
          </a:p>
        </p:txBody>
      </p:sp>
      <p:sp>
        <p:nvSpPr>
          <p:cNvPr id="7" name="TextBox 6"/>
          <p:cNvSpPr txBox="1"/>
          <p:nvPr/>
        </p:nvSpPr>
        <p:spPr>
          <a:xfrm>
            <a:off x="2572037" y="4109233"/>
            <a:ext cx="17139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rgbClr val="C00000"/>
                </a:solidFill>
                <a:latin typeface="Oxygen" panose="02000503000000000000" pitchFamily="2" charset="0"/>
              </a:rPr>
              <a:t>Make India 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  <a:latin typeface="Oxygen" panose="02000503000000000000" pitchFamily="2" charset="0"/>
              </a:rPr>
              <a:t>an AI </a:t>
            </a:r>
          </a:p>
          <a:p>
            <a:pPr algn="ctr"/>
            <a:r>
              <a:rPr lang="en-US" sz="2000" b="1" dirty="0">
                <a:solidFill>
                  <a:srgbClr val="C00000"/>
                </a:solidFill>
                <a:latin typeface="Oxygen" panose="02000503000000000000" pitchFamily="2" charset="0"/>
              </a:rPr>
              <a:t>Super Power</a:t>
            </a:r>
            <a:endParaRPr lang="en-AU" sz="20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578110" y="7146707"/>
            <a:ext cx="4214575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C00000"/>
                </a:solidFill>
                <a:latin typeface="Oxygen" panose="02000503000000000000" pitchFamily="2" charset="0"/>
              </a:rPr>
              <a:t>   nodiam, Education that enlightens!</a:t>
            </a:r>
          </a:p>
          <a:p>
            <a:pPr marL="232178" indent="-232178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C00000"/>
                </a:solidFill>
                <a:latin typeface="Oxygen" panose="02000503000000000000" pitchFamily="2" charset="0"/>
              </a:rPr>
              <a:t>Dependable Competency Partners</a:t>
            </a:r>
          </a:p>
          <a:p>
            <a:pPr marL="232178" indent="-232178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C00000"/>
                </a:solidFill>
                <a:latin typeface="Oxygen" panose="02000503000000000000" pitchFamily="2" charset="0"/>
              </a:rPr>
              <a:t>Expert Industry Veterans</a:t>
            </a:r>
          </a:p>
          <a:p>
            <a:pPr marL="232178" indent="-232178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C00000"/>
                </a:solidFill>
                <a:latin typeface="Oxygen" panose="02000503000000000000" pitchFamily="2" charset="0"/>
              </a:rPr>
              <a:t>Lucid &amp; Practical</a:t>
            </a:r>
            <a:endParaRPr lang="en-AU" sz="1400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660623" y="7432456"/>
            <a:ext cx="192220" cy="19222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19" name="Freeform 18"/>
          <p:cNvSpPr/>
          <p:nvPr/>
        </p:nvSpPr>
        <p:spPr>
          <a:xfrm rot="10800000">
            <a:off x="600436" y="5500424"/>
            <a:ext cx="3194325" cy="2869921"/>
          </a:xfrm>
          <a:custGeom>
            <a:avLst/>
            <a:gdLst>
              <a:gd name="connsiteX0" fmla="*/ 403725 w 4982582"/>
              <a:gd name="connsiteY0" fmla="*/ 4147471 h 4147471"/>
              <a:gd name="connsiteX1" fmla="*/ 0 w 4982582"/>
              <a:gd name="connsiteY1" fmla="*/ 3743747 h 4147471"/>
              <a:gd name="connsiteX2" fmla="*/ 276806 w 4982582"/>
              <a:gd name="connsiteY2" fmla="*/ 3743747 h 4147471"/>
              <a:gd name="connsiteX3" fmla="*/ 276806 w 4982582"/>
              <a:gd name="connsiteY3" fmla="*/ 2908795 h 4147471"/>
              <a:gd name="connsiteX4" fmla="*/ 282433 w 4982582"/>
              <a:gd name="connsiteY4" fmla="*/ 2908795 h 4147471"/>
              <a:gd name="connsiteX5" fmla="*/ 530643 w 4982582"/>
              <a:gd name="connsiteY5" fmla="*/ 2908795 h 4147471"/>
              <a:gd name="connsiteX6" fmla="*/ 1264713 w 4982582"/>
              <a:gd name="connsiteY6" fmla="*/ 2908795 h 4147471"/>
              <a:gd name="connsiteX7" fmla="*/ 1138691 w 4982582"/>
              <a:gd name="connsiteY7" fmla="*/ 2782774 h 4147471"/>
              <a:gd name="connsiteX8" fmla="*/ 1415497 w 4982582"/>
              <a:gd name="connsiteY8" fmla="*/ 2782774 h 4147471"/>
              <a:gd name="connsiteX9" fmla="*/ 1415497 w 4982582"/>
              <a:gd name="connsiteY9" fmla="*/ 1947822 h 4147471"/>
              <a:gd name="connsiteX10" fmla="*/ 1421124 w 4982582"/>
              <a:gd name="connsiteY10" fmla="*/ 1947822 h 4147471"/>
              <a:gd name="connsiteX11" fmla="*/ 1669334 w 4982582"/>
              <a:gd name="connsiteY11" fmla="*/ 1947822 h 4147471"/>
              <a:gd name="connsiteX12" fmla="*/ 2429279 w 4982582"/>
              <a:gd name="connsiteY12" fmla="*/ 1947822 h 4147471"/>
              <a:gd name="connsiteX13" fmla="*/ 2286007 w 4982582"/>
              <a:gd name="connsiteY13" fmla="*/ 1804551 h 4147471"/>
              <a:gd name="connsiteX14" fmla="*/ 2562813 w 4982582"/>
              <a:gd name="connsiteY14" fmla="*/ 1804551 h 4147471"/>
              <a:gd name="connsiteX15" fmla="*/ 2562813 w 4982582"/>
              <a:gd name="connsiteY15" fmla="*/ 969599 h 4147471"/>
              <a:gd name="connsiteX16" fmla="*/ 2568440 w 4982582"/>
              <a:gd name="connsiteY16" fmla="*/ 969599 h 4147471"/>
              <a:gd name="connsiteX17" fmla="*/ 2816650 w 4982582"/>
              <a:gd name="connsiteY17" fmla="*/ 969599 h 4147471"/>
              <a:gd name="connsiteX18" fmla="*/ 3567971 w 4982582"/>
              <a:gd name="connsiteY18" fmla="*/ 969599 h 4147471"/>
              <a:gd name="connsiteX19" fmla="*/ 3433324 w 4982582"/>
              <a:gd name="connsiteY19" fmla="*/ 834952 h 4147471"/>
              <a:gd name="connsiteX20" fmla="*/ 3710130 w 4982582"/>
              <a:gd name="connsiteY20" fmla="*/ 834952 h 4147471"/>
              <a:gd name="connsiteX21" fmla="*/ 3710130 w 4982582"/>
              <a:gd name="connsiteY21" fmla="*/ 0 h 4147471"/>
              <a:gd name="connsiteX22" fmla="*/ 3715757 w 4982582"/>
              <a:gd name="connsiteY22" fmla="*/ 0 h 4147471"/>
              <a:gd name="connsiteX23" fmla="*/ 3963967 w 4982582"/>
              <a:gd name="connsiteY23" fmla="*/ 0 h 4147471"/>
              <a:gd name="connsiteX24" fmla="*/ 4982582 w 4982582"/>
              <a:gd name="connsiteY24" fmla="*/ 0 h 4147471"/>
              <a:gd name="connsiteX25" fmla="*/ 4982582 w 4982582"/>
              <a:gd name="connsiteY25" fmla="*/ 273476 h 4147471"/>
              <a:gd name="connsiteX26" fmla="*/ 3963967 w 4982582"/>
              <a:gd name="connsiteY26" fmla="*/ 273476 h 4147471"/>
              <a:gd name="connsiteX27" fmla="*/ 3963967 w 4982582"/>
              <a:gd name="connsiteY27" fmla="*/ 834952 h 4147471"/>
              <a:gd name="connsiteX28" fmla="*/ 4240773 w 4982582"/>
              <a:gd name="connsiteY28" fmla="*/ 834952 h 4147471"/>
              <a:gd name="connsiteX29" fmla="*/ 3837049 w 4982582"/>
              <a:gd name="connsiteY29" fmla="*/ 1238676 h 4147471"/>
              <a:gd name="connsiteX30" fmla="*/ 3835265 w 4982582"/>
              <a:gd name="connsiteY30" fmla="*/ 1236892 h 4147471"/>
              <a:gd name="connsiteX31" fmla="*/ 3835265 w 4982582"/>
              <a:gd name="connsiteY31" fmla="*/ 1243075 h 4147471"/>
              <a:gd name="connsiteX32" fmla="*/ 2816650 w 4982582"/>
              <a:gd name="connsiteY32" fmla="*/ 1243075 h 4147471"/>
              <a:gd name="connsiteX33" fmla="*/ 2816650 w 4982582"/>
              <a:gd name="connsiteY33" fmla="*/ 1804551 h 4147471"/>
              <a:gd name="connsiteX34" fmla="*/ 3093456 w 4982582"/>
              <a:gd name="connsiteY34" fmla="*/ 1804551 h 4147471"/>
              <a:gd name="connsiteX35" fmla="*/ 2689732 w 4982582"/>
              <a:gd name="connsiteY35" fmla="*/ 2208275 h 4147471"/>
              <a:gd name="connsiteX36" fmla="*/ 2687949 w 4982582"/>
              <a:gd name="connsiteY36" fmla="*/ 2206492 h 4147471"/>
              <a:gd name="connsiteX37" fmla="*/ 2687949 w 4982582"/>
              <a:gd name="connsiteY37" fmla="*/ 2221298 h 4147471"/>
              <a:gd name="connsiteX38" fmla="*/ 1669334 w 4982582"/>
              <a:gd name="connsiteY38" fmla="*/ 2221298 h 4147471"/>
              <a:gd name="connsiteX39" fmla="*/ 1669334 w 4982582"/>
              <a:gd name="connsiteY39" fmla="*/ 2782774 h 4147471"/>
              <a:gd name="connsiteX40" fmla="*/ 1946140 w 4982582"/>
              <a:gd name="connsiteY40" fmla="*/ 2782774 h 4147471"/>
              <a:gd name="connsiteX41" fmla="*/ 1549258 w 4982582"/>
              <a:gd name="connsiteY41" fmla="*/ 3179656 h 4147471"/>
              <a:gd name="connsiteX42" fmla="*/ 1549258 w 4982582"/>
              <a:gd name="connsiteY42" fmla="*/ 3182271 h 4147471"/>
              <a:gd name="connsiteX43" fmla="*/ 1546643 w 4982582"/>
              <a:gd name="connsiteY43" fmla="*/ 3182271 h 4147471"/>
              <a:gd name="connsiteX44" fmla="*/ 1542416 w 4982582"/>
              <a:gd name="connsiteY44" fmla="*/ 3186498 h 4147471"/>
              <a:gd name="connsiteX45" fmla="*/ 1538189 w 4982582"/>
              <a:gd name="connsiteY45" fmla="*/ 3182271 h 4147471"/>
              <a:gd name="connsiteX46" fmla="*/ 530643 w 4982582"/>
              <a:gd name="connsiteY46" fmla="*/ 3182271 h 4147471"/>
              <a:gd name="connsiteX47" fmla="*/ 530643 w 4982582"/>
              <a:gd name="connsiteY47" fmla="*/ 3743747 h 4147471"/>
              <a:gd name="connsiteX48" fmla="*/ 807449 w 4982582"/>
              <a:gd name="connsiteY48" fmla="*/ 3743747 h 4147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4982582" h="4147471">
                <a:moveTo>
                  <a:pt x="403725" y="4147471"/>
                </a:moveTo>
                <a:lnTo>
                  <a:pt x="0" y="3743747"/>
                </a:lnTo>
                <a:lnTo>
                  <a:pt x="276806" y="3743747"/>
                </a:lnTo>
                <a:lnTo>
                  <a:pt x="276806" y="2908795"/>
                </a:lnTo>
                <a:lnTo>
                  <a:pt x="282433" y="2908795"/>
                </a:lnTo>
                <a:lnTo>
                  <a:pt x="530643" y="2908795"/>
                </a:lnTo>
                <a:lnTo>
                  <a:pt x="1264713" y="2908795"/>
                </a:lnTo>
                <a:lnTo>
                  <a:pt x="1138691" y="2782774"/>
                </a:lnTo>
                <a:lnTo>
                  <a:pt x="1415497" y="2782774"/>
                </a:lnTo>
                <a:lnTo>
                  <a:pt x="1415497" y="1947822"/>
                </a:lnTo>
                <a:lnTo>
                  <a:pt x="1421124" y="1947822"/>
                </a:lnTo>
                <a:lnTo>
                  <a:pt x="1669334" y="1947822"/>
                </a:lnTo>
                <a:lnTo>
                  <a:pt x="2429279" y="1947822"/>
                </a:lnTo>
                <a:lnTo>
                  <a:pt x="2286007" y="1804551"/>
                </a:lnTo>
                <a:lnTo>
                  <a:pt x="2562813" y="1804551"/>
                </a:lnTo>
                <a:lnTo>
                  <a:pt x="2562813" y="969599"/>
                </a:lnTo>
                <a:lnTo>
                  <a:pt x="2568440" y="969599"/>
                </a:lnTo>
                <a:lnTo>
                  <a:pt x="2816650" y="969599"/>
                </a:lnTo>
                <a:lnTo>
                  <a:pt x="3567971" y="969599"/>
                </a:lnTo>
                <a:lnTo>
                  <a:pt x="3433324" y="834952"/>
                </a:lnTo>
                <a:lnTo>
                  <a:pt x="3710130" y="834952"/>
                </a:lnTo>
                <a:lnTo>
                  <a:pt x="3710130" y="0"/>
                </a:lnTo>
                <a:lnTo>
                  <a:pt x="3715757" y="0"/>
                </a:lnTo>
                <a:lnTo>
                  <a:pt x="3963967" y="0"/>
                </a:lnTo>
                <a:lnTo>
                  <a:pt x="4982582" y="0"/>
                </a:lnTo>
                <a:lnTo>
                  <a:pt x="4982582" y="273476"/>
                </a:lnTo>
                <a:lnTo>
                  <a:pt x="3963967" y="273476"/>
                </a:lnTo>
                <a:lnTo>
                  <a:pt x="3963967" y="834952"/>
                </a:lnTo>
                <a:lnTo>
                  <a:pt x="4240773" y="834952"/>
                </a:lnTo>
                <a:lnTo>
                  <a:pt x="3837049" y="1238676"/>
                </a:lnTo>
                <a:lnTo>
                  <a:pt x="3835265" y="1236892"/>
                </a:lnTo>
                <a:lnTo>
                  <a:pt x="3835265" y="1243075"/>
                </a:lnTo>
                <a:lnTo>
                  <a:pt x="2816650" y="1243075"/>
                </a:lnTo>
                <a:lnTo>
                  <a:pt x="2816650" y="1804551"/>
                </a:lnTo>
                <a:lnTo>
                  <a:pt x="3093456" y="1804551"/>
                </a:lnTo>
                <a:lnTo>
                  <a:pt x="2689732" y="2208275"/>
                </a:lnTo>
                <a:lnTo>
                  <a:pt x="2687949" y="2206492"/>
                </a:lnTo>
                <a:lnTo>
                  <a:pt x="2687949" y="2221298"/>
                </a:lnTo>
                <a:lnTo>
                  <a:pt x="1669334" y="2221298"/>
                </a:lnTo>
                <a:lnTo>
                  <a:pt x="1669334" y="2782774"/>
                </a:lnTo>
                <a:lnTo>
                  <a:pt x="1946140" y="2782774"/>
                </a:lnTo>
                <a:lnTo>
                  <a:pt x="1549258" y="3179656"/>
                </a:lnTo>
                <a:lnTo>
                  <a:pt x="1549258" y="3182271"/>
                </a:lnTo>
                <a:lnTo>
                  <a:pt x="1546643" y="3182271"/>
                </a:lnTo>
                <a:lnTo>
                  <a:pt x="1542416" y="3186498"/>
                </a:lnTo>
                <a:lnTo>
                  <a:pt x="1538189" y="3182271"/>
                </a:lnTo>
                <a:lnTo>
                  <a:pt x="530643" y="3182271"/>
                </a:lnTo>
                <a:lnTo>
                  <a:pt x="530643" y="3743747"/>
                </a:lnTo>
                <a:lnTo>
                  <a:pt x="807449" y="3743747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463">
              <a:latin typeface="Oxygen" panose="02000503000000000000" pitchFamily="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56974" y="6091368"/>
            <a:ext cx="1206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IoT, Robotics</a:t>
            </a:r>
          </a:p>
          <a:p>
            <a:r>
              <a:rPr lang="en-US" sz="1200" b="1" dirty="0">
                <a:solidFill>
                  <a:srgbClr val="C00000"/>
                </a:solidFill>
                <a:latin typeface="Oxygen" panose="02000503000000000000" pitchFamily="2" charset="0"/>
              </a:rPr>
              <a:t>&amp; AI Study</a:t>
            </a:r>
            <a:endParaRPr lang="en-AU" sz="12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23792" y="6770572"/>
            <a:ext cx="108858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US" sz="1050" b="1" dirty="0">
                <a:solidFill>
                  <a:srgbClr val="C00000"/>
                </a:solidFill>
                <a:latin typeface="Oxygen" panose="02000503000000000000" pitchFamily="2" charset="0"/>
              </a:rPr>
              <a:t>IT</a:t>
            </a:r>
          </a:p>
          <a:p>
            <a:r>
              <a:rPr lang="en-US" sz="1050" b="1" dirty="0">
                <a:solidFill>
                  <a:srgbClr val="C00000"/>
                </a:solidFill>
                <a:latin typeface="Oxygen" panose="02000503000000000000" pitchFamily="2" charset="0"/>
              </a:rPr>
              <a:t>Competency</a:t>
            </a:r>
            <a:endParaRPr lang="en-AU" sz="105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2722" y="7720811"/>
            <a:ext cx="1194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rgbClr val="C00000"/>
                </a:solidFill>
                <a:latin typeface="Oxygen" panose="02000503000000000000" pitchFamily="2" charset="0"/>
              </a:rPr>
              <a:t>Scientific</a:t>
            </a:r>
          </a:p>
          <a:p>
            <a:r>
              <a:rPr lang="en-US" sz="1000" b="1" dirty="0">
                <a:solidFill>
                  <a:srgbClr val="C00000"/>
                </a:solidFill>
                <a:latin typeface="Oxygen" panose="02000503000000000000" pitchFamily="2" charset="0"/>
              </a:rPr>
              <a:t>Knowledge</a:t>
            </a:r>
            <a:endParaRPr lang="en-AU" sz="1000" b="1" dirty="0">
              <a:solidFill>
                <a:srgbClr val="C00000"/>
              </a:solidFill>
              <a:latin typeface="Oxygen" panose="02000503000000000000" pitchFamily="2" charset="0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8" name="Footer Placeholder 3"/>
          <p:cNvSpPr txBox="1">
            <a:spLocks/>
          </p:cNvSpPr>
          <p:nvPr/>
        </p:nvSpPr>
        <p:spPr>
          <a:xfrm>
            <a:off x="1757363" y="9552490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20" name="Freeform 19"/>
          <p:cNvSpPr/>
          <p:nvPr/>
        </p:nvSpPr>
        <p:spPr>
          <a:xfrm>
            <a:off x="2262195" y="9604601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07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209563" y="2593102"/>
            <a:ext cx="2438874" cy="2305574"/>
            <a:chOff x="760848" y="2326840"/>
            <a:chExt cx="2807243" cy="2807241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0848" y="2326840"/>
              <a:ext cx="2807241" cy="2807241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760850" y="2326840"/>
              <a:ext cx="2807241" cy="2807241"/>
            </a:xfrm>
            <a:prstGeom prst="rect">
              <a:avLst/>
            </a:prstGeom>
            <a:gradFill>
              <a:gsLst>
                <a:gs pos="0">
                  <a:srgbClr val="FFFFFF">
                    <a:alpha val="50000"/>
                  </a:srgbClr>
                </a:gs>
                <a:gs pos="70000">
                  <a:srgbClr val="FFFFFF"/>
                </a:gs>
                <a:gs pos="62000">
                  <a:schemeClr val="bg1">
                    <a:alpha val="3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801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646495" y="293346"/>
            <a:ext cx="5565010" cy="611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nodiam’s </a:t>
            </a: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Extensive </a:t>
            </a: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Package</a:t>
            </a:r>
          </a:p>
        </p:txBody>
      </p:sp>
      <p:sp>
        <p:nvSpPr>
          <p:cNvPr id="6" name="Freeform 5"/>
          <p:cNvSpPr/>
          <p:nvPr/>
        </p:nvSpPr>
        <p:spPr>
          <a:xfrm>
            <a:off x="1465069" y="503315"/>
            <a:ext cx="336147" cy="33528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93488" y="1136706"/>
            <a:ext cx="6071024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 nodiam’s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mission is to mentor school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children into leading edge technologies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because children’s appreciation for technology today, will make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India the leader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of tomorrow.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513290" y="1278652"/>
            <a:ext cx="255845" cy="255845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28573" y="5010799"/>
            <a:ext cx="5400855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Our globally industry leading coaches specialize in: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teaching of Robotics &amp; AI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board curriculum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Python computing skills &amp; all relevant libraries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Data Science, Analytics &amp; Visualization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Machine Learning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Neural Networks &amp; Deep Learning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Computer Vision &amp; NLP</a:t>
            </a:r>
          </a:p>
          <a:p>
            <a:pPr marL="800120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IoT &amp; Robotics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Hands-on labs &amp; project-based mentoring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Support beyond syllabus &amp; instil knack for career excelling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Generative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 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Impart awareness of ethical considerations</a:t>
            </a:r>
          </a:p>
          <a:p>
            <a:pPr marL="342908" indent="-342908">
              <a:lnSpc>
                <a:spcPct val="150000"/>
              </a:lnSpc>
              <a:buFont typeface="+mj-lt"/>
              <a:buAutoNum type="arabicPeriod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Accurate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skill assessment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and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certifications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8" name="Footer Placeholder 3"/>
          <p:cNvSpPr txBox="1">
            <a:spLocks/>
          </p:cNvSpPr>
          <p:nvPr/>
        </p:nvSpPr>
        <p:spPr>
          <a:xfrm>
            <a:off x="1757363" y="9552490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19" name="Freeform 18"/>
          <p:cNvSpPr/>
          <p:nvPr/>
        </p:nvSpPr>
        <p:spPr>
          <a:xfrm>
            <a:off x="2262195" y="9604601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52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790299" y="3418293"/>
            <a:ext cx="5277403" cy="5765924"/>
            <a:chOff x="4847766" y="-74798"/>
            <a:chExt cx="5412220" cy="7527961"/>
          </a:xfrm>
        </p:grpSpPr>
        <p:sp>
          <p:nvSpPr>
            <p:cNvPr id="18" name="Rectangle 17"/>
            <p:cNvSpPr/>
            <p:nvPr/>
          </p:nvSpPr>
          <p:spPr>
            <a:xfrm>
              <a:off x="4847766" y="-74798"/>
              <a:ext cx="5412220" cy="2588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Mundane Professions to Phase Out</a:t>
              </a: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A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Basic office jobs: Accountants, clerks, tellers, junior lawyers</a:t>
              </a: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Junior software &amp; web dev, </a:t>
              </a:r>
              <a:r>
                <a:rPr lang="en-A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BPOs, telemarketing &amp; data entry</a:t>
              </a: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Basic content writers, proofreaders &amp; </a:t>
              </a:r>
              <a:r>
                <a:rPr lang="en-A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graphic designers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Farming, security, factory workers &amp; assembly line</a:t>
              </a:r>
            </a:p>
            <a:p>
              <a:pPr marL="171454"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AU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Packagers,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drivers, warehousing workers, delivery workers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847766" y="2597635"/>
              <a:ext cx="5285455" cy="25884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Experts To Need More AI Skills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Healthcare: Doctors, surgeons, therapists, technicians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Teachers &amp; </a:t>
              </a:r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educationists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endParaRP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Scientists &amp; researchers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Software developers,  trade's people, technicians &amp; artists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Corporate strategists, social workers &amp; lawyers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847766" y="5224729"/>
              <a:ext cx="5277556" cy="22284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50000"/>
                </a:lnSpc>
              </a:pPr>
              <a:r>
                <a:rPr lang="en-US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Creative &amp; Innovative Professions To Be In</a:t>
              </a: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 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Artificial intelligence &amp; Machine learning engineers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Data engineers &amp; data scientists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IoT specialists &amp; robotics engineers</a:t>
              </a:r>
            </a:p>
            <a:p>
              <a:pPr indent="-171454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xygen" panose="02000503000000000000" pitchFamily="2" charset="0"/>
                </a:rPr>
                <a:t>Senior software engineers</a:t>
              </a:r>
            </a:p>
          </p:txBody>
        </p:sp>
      </p:grpSp>
      <p:sp>
        <p:nvSpPr>
          <p:cNvPr id="23" name="Rectangle 22"/>
          <p:cNvSpPr/>
          <p:nvPr/>
        </p:nvSpPr>
        <p:spPr>
          <a:xfrm>
            <a:off x="1290177" y="2991033"/>
            <a:ext cx="4266072" cy="623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12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A.I. – more profound than fire or electricity!</a:t>
            </a:r>
          </a:p>
          <a:p>
            <a:pPr algn="ctr"/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- Sundar Pichai, Alphabet C.E.O.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409000" y="1076310"/>
            <a:ext cx="2028426" cy="2029480"/>
            <a:chOff x="701848" y="1318381"/>
            <a:chExt cx="3297898" cy="328666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8654" y="1351733"/>
              <a:ext cx="3212457" cy="3215164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>
            <a:xfrm>
              <a:off x="701848" y="1318381"/>
              <a:ext cx="3297898" cy="3286667"/>
            </a:xfrm>
            <a:prstGeom prst="rect">
              <a:avLst/>
            </a:prstGeom>
            <a:gradFill>
              <a:gsLst>
                <a:gs pos="0">
                  <a:srgbClr val="FFFFFF">
                    <a:alpha val="50000"/>
                  </a:srgbClr>
                </a:gs>
                <a:gs pos="70000">
                  <a:srgbClr val="FFFFFF"/>
                </a:gs>
                <a:gs pos="62000">
                  <a:schemeClr val="bg1">
                    <a:alpha val="3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801"/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22" name="Freeform 21"/>
          <p:cNvSpPr/>
          <p:nvPr/>
        </p:nvSpPr>
        <p:spPr>
          <a:xfrm>
            <a:off x="2262195" y="9604601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25" name="Footer Placeholder 3"/>
          <p:cNvSpPr txBox="1">
            <a:spLocks/>
          </p:cNvSpPr>
          <p:nvPr/>
        </p:nvSpPr>
        <p:spPr>
          <a:xfrm>
            <a:off x="1757363" y="9552490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46495" y="267220"/>
            <a:ext cx="5565010" cy="611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 Brave New World</a:t>
            </a:r>
            <a:endParaRPr lang="en-US" sz="20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7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1868828" y="10761808"/>
            <a:ext cx="220392" cy="228165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9558" y="294349"/>
            <a:ext cx="6738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The      </a:t>
            </a: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nodiam </a:t>
            </a: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Advantage – Python, Data Science &amp; AI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404667" y="7212878"/>
            <a:ext cx="4048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Visual demonstration of how AI actually works internally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98903" y="7582210"/>
            <a:ext cx="6500434" cy="16675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7" indent="-285757" algn="ctr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Relatable concepts: simplified &amp; delightful</a:t>
            </a:r>
          </a:p>
          <a:p>
            <a:pPr marL="1657369" lvl="3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Empathetic &amp; supportive teaching style</a:t>
            </a:r>
          </a:p>
          <a:p>
            <a:pPr marL="1657369" lvl="3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Step-by-step, holistic approach</a:t>
            </a:r>
          </a:p>
          <a:p>
            <a:pPr marL="1657369" lvl="3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De-clutter the thoughts &amp; inspire to seek further</a:t>
            </a:r>
          </a:p>
          <a:p>
            <a:pPr marL="742969" lvl="1" indent="-285757" algn="ctr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030964" y="3415886"/>
            <a:ext cx="4807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7" indent="-285757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Visualize the DATA &amp; SCIENCE of data science/AI:</a:t>
            </a:r>
          </a:p>
          <a:p>
            <a:pPr marL="285769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Optimized coding skills</a:t>
            </a:r>
          </a:p>
          <a:p>
            <a:pPr marL="285769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Stimulates interest in otherwise dry subject</a:t>
            </a:r>
          </a:p>
          <a:p>
            <a:pPr marL="285769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Triggers innovation through imagination</a:t>
            </a:r>
          </a:p>
          <a:p>
            <a:pPr marL="285769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training resources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pic>
        <p:nvPicPr>
          <p:cNvPr id="29" name="Picture 8" descr="File:2011 Census India population density map, states and union  territories.svg - Wikimedia Common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6738" y="1585732"/>
            <a:ext cx="1532422" cy="153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10" descr="Artificial Neural Network | NVIDIA Develop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249" y="5288883"/>
            <a:ext cx="5013912" cy="1828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3378" y="2323253"/>
            <a:ext cx="1339177" cy="853929"/>
          </a:xfrm>
          <a:prstGeom prst="rect">
            <a:avLst/>
          </a:prstGeom>
        </p:spPr>
      </p:pic>
      <p:sp>
        <p:nvSpPr>
          <p:cNvPr id="32" name="Right Arrow 31"/>
          <p:cNvSpPr/>
          <p:nvPr/>
        </p:nvSpPr>
        <p:spPr>
          <a:xfrm>
            <a:off x="2291473" y="1562286"/>
            <a:ext cx="2085265" cy="1111466"/>
          </a:xfrm>
          <a:prstGeom prst="rightArrow">
            <a:avLst/>
          </a:prstGeom>
          <a:solidFill>
            <a:srgbClr val="FF8C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IN" sz="1050" dirty="0">
              <a:solidFill>
                <a:schemeClr val="bg1"/>
              </a:solidFill>
              <a:latin typeface="Oxygen" panose="02000503000000000000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IN" sz="1050" dirty="0">
                <a:solidFill>
                  <a:schemeClr val="bg1"/>
                </a:solidFill>
                <a:latin typeface="Oxygen" panose="02000503000000000000" pitchFamily="2" charset="0"/>
              </a:rPr>
              <a:t>Visualization is key</a:t>
            </a:r>
            <a:endParaRPr lang="en-US" sz="1050" dirty="0">
              <a:solidFill>
                <a:schemeClr val="bg1"/>
              </a:solidFill>
              <a:latin typeface="Oxygen" panose="02000503000000000000" pitchFamily="2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206" y="1812080"/>
            <a:ext cx="781676" cy="369766"/>
          </a:xfrm>
          <a:prstGeom prst="rect">
            <a:avLst/>
          </a:prstGeom>
        </p:spPr>
      </p:pic>
      <p:pic>
        <p:nvPicPr>
          <p:cNvPr id="34" name="Picture 6" descr="AREA, POPULATION AND POPULATION DENSITY OF STATES OF INDIA | Download Tabl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248" y="1549722"/>
            <a:ext cx="1396226" cy="161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Freeform 34"/>
          <p:cNvSpPr/>
          <p:nvPr/>
        </p:nvSpPr>
        <p:spPr>
          <a:xfrm>
            <a:off x="758489" y="495728"/>
            <a:ext cx="336147" cy="33528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8" name="Footer Placeholder 3"/>
          <p:cNvSpPr txBox="1">
            <a:spLocks/>
          </p:cNvSpPr>
          <p:nvPr/>
        </p:nvSpPr>
        <p:spPr>
          <a:xfrm>
            <a:off x="1757363" y="9552490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2262195" y="9604601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27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1392997" y="1212777"/>
            <a:ext cx="4042033" cy="4188493"/>
            <a:chOff x="505962" y="1777041"/>
            <a:chExt cx="3701060" cy="3479665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5962" y="1777041"/>
              <a:ext cx="3701060" cy="34796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TextBox 26"/>
            <p:cNvSpPr txBox="1"/>
            <p:nvPr/>
          </p:nvSpPr>
          <p:spPr>
            <a:xfrm>
              <a:off x="2871424" y="4085430"/>
              <a:ext cx="1263760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Machine Learning</a:t>
              </a:r>
              <a:endParaRPr lang="en-AU" sz="16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106656" y="3336382"/>
              <a:ext cx="1052686" cy="281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Deep</a:t>
              </a:r>
              <a:r>
                <a:rPr lang="en-US" sz="16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 </a:t>
              </a:r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Learning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966465" y="3693470"/>
              <a:ext cx="1192878" cy="281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Neural</a:t>
              </a:r>
              <a:r>
                <a:rPr lang="en-US" sz="16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 </a:t>
              </a:r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Networks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830336" y="4336521"/>
              <a:ext cx="1123915" cy="281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Data</a:t>
              </a:r>
              <a:r>
                <a:rPr lang="en-US" sz="16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 </a:t>
              </a:r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Science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flipH="1" flipV="1">
              <a:off x="1567764" y="4191085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631896" y="3750726"/>
              <a:ext cx="921026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Mathematics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 flipV="1">
              <a:off x="1721116" y="4495560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951190" y="4077713"/>
              <a:ext cx="724637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Statistics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H="1" flipV="1">
              <a:off x="1455535" y="3860587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1204515" y="4386928"/>
              <a:ext cx="724637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Coding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 flipH="1" flipV="1">
              <a:off x="1294746" y="3499897"/>
              <a:ext cx="608782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652173" y="3390611"/>
              <a:ext cx="821897" cy="204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b="1" dirty="0">
                  <a:solidFill>
                    <a:schemeClr val="bg1"/>
                  </a:solidFill>
                  <a:latin typeface="Oxygen" panose="02000503000000000000" pitchFamily="2" charset="0"/>
                </a:rPr>
                <a:t>Creativity</a:t>
              </a:r>
              <a:endParaRPr lang="en-AU" sz="1000" b="1" dirty="0">
                <a:solidFill>
                  <a:schemeClr val="bg1"/>
                </a:solidFill>
                <a:latin typeface="Oxygen" panose="02000503000000000000" pitchFamily="2" charset="0"/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rot="10800000" flipH="1" flipV="1">
              <a:off x="2505892" y="3859518"/>
              <a:ext cx="512999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rot="10800000" flipH="1" flipV="1">
              <a:off x="2552632" y="3498724"/>
              <a:ext cx="608783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rot="10800000" flipH="1" flipV="1">
              <a:off x="2362216" y="4501182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rot="10800000" flipH="1" flipV="1">
              <a:off x="2413229" y="4184013"/>
              <a:ext cx="513001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51713" y="2452465"/>
              <a:ext cx="911348" cy="5380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89622" y="2137252"/>
              <a:ext cx="761280" cy="3152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09276" y="2137251"/>
              <a:ext cx="601545" cy="39950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26594" y="2488432"/>
              <a:ext cx="432263" cy="51036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" name="Rectangle 23"/>
          <p:cNvSpPr/>
          <p:nvPr/>
        </p:nvSpPr>
        <p:spPr>
          <a:xfrm>
            <a:off x="1392997" y="1212777"/>
            <a:ext cx="4042033" cy="423576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70000">
                <a:srgbClr val="FFFFFF"/>
              </a:gs>
              <a:gs pos="62000">
                <a:schemeClr val="bg1">
                  <a:alpha val="3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7" name="Rectangle 46"/>
          <p:cNvSpPr/>
          <p:nvPr/>
        </p:nvSpPr>
        <p:spPr>
          <a:xfrm>
            <a:off x="1424487" y="5560711"/>
            <a:ext cx="4551817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I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Learn to Leverage Generative </a:t>
            </a:r>
            <a:r>
              <a:rPr lang="en-I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AI:</a:t>
            </a:r>
            <a:endParaRPr lang="en-IN" sz="16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Different models and pipelines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Prompt Engineering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RAG Technique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Langchain, Gradio for AI based apps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Deploy your own chatbot</a:t>
            </a:r>
          </a:p>
          <a:p>
            <a:pPr marL="11430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Exciting NLP projects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49" name="Footer Placeholder 3"/>
          <p:cNvSpPr txBox="1">
            <a:spLocks/>
          </p:cNvSpPr>
          <p:nvPr/>
        </p:nvSpPr>
        <p:spPr>
          <a:xfrm>
            <a:off x="1757363" y="9552490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51" name="Freeform 50"/>
          <p:cNvSpPr/>
          <p:nvPr/>
        </p:nvSpPr>
        <p:spPr>
          <a:xfrm>
            <a:off x="2262195" y="9604601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9558" y="294349"/>
            <a:ext cx="6738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The      </a:t>
            </a: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nodiam </a:t>
            </a: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Advantage – </a:t>
            </a: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Demystify Generative AI</a:t>
            </a:r>
            <a:endParaRPr lang="en-US" sz="20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9" name="Freeform 58"/>
          <p:cNvSpPr/>
          <p:nvPr/>
        </p:nvSpPr>
        <p:spPr>
          <a:xfrm>
            <a:off x="889119" y="495728"/>
            <a:ext cx="336147" cy="33528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90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7194" y="1957969"/>
            <a:ext cx="1583612" cy="998876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024" y="5475542"/>
            <a:ext cx="1871951" cy="1330138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1516137" y="3568422"/>
            <a:ext cx="408248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7" indent="-285757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At      nodiam, we boast our own: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Development boards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Managed IoT cloud platform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training resources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2569234" y="3052268"/>
            <a:ext cx="17195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 Components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2533058" y="6756815"/>
            <a:ext cx="18827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Experiments &amp; Projects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516137" y="7348080"/>
            <a:ext cx="4531966" cy="1431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7" indent="-285757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We inspire through hands-on projects: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Comprehensive syllabus coverage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Practical &amp; lucid, help conceptualize</a:t>
            </a:r>
          </a:p>
          <a:p>
            <a:pPr marL="742969" lvl="1" indent="-285757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Inspire beyond curriculum to excel in career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55" name="Freeform 54"/>
          <p:cNvSpPr/>
          <p:nvPr/>
        </p:nvSpPr>
        <p:spPr>
          <a:xfrm>
            <a:off x="2226730" y="3709873"/>
            <a:ext cx="192220" cy="19222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5" name="Footer Placeholder 3"/>
          <p:cNvSpPr txBox="1">
            <a:spLocks/>
          </p:cNvSpPr>
          <p:nvPr/>
        </p:nvSpPr>
        <p:spPr>
          <a:xfrm>
            <a:off x="1757363" y="9552490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2262195" y="9604601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9558" y="294349"/>
            <a:ext cx="6738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The      </a:t>
            </a: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nodiam </a:t>
            </a:r>
            <a:r>
              <a:rPr lang="en-US" sz="2000" b="1" cap="small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Advantage – </a:t>
            </a: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Robotics &amp; IoT</a:t>
            </a:r>
            <a:endParaRPr lang="en-US" sz="20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1411634" y="495728"/>
            <a:ext cx="336147" cy="335280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11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513628" y="1087019"/>
            <a:ext cx="1830744" cy="1813033"/>
            <a:chOff x="2394015" y="1175143"/>
            <a:chExt cx="2061114" cy="2061580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89686" y="1363051"/>
              <a:ext cx="1869772" cy="1867492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2394015" y="1175143"/>
              <a:ext cx="2061114" cy="2061580"/>
            </a:xfrm>
            <a:prstGeom prst="rect">
              <a:avLst/>
            </a:prstGeom>
            <a:gradFill>
              <a:gsLst>
                <a:gs pos="70000">
                  <a:srgbClr val="FFFFFF"/>
                </a:gs>
                <a:gs pos="62000">
                  <a:schemeClr val="bg1">
                    <a:alpha val="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801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1954840" y="2973353"/>
            <a:ext cx="317586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1"/>
              </a:spcAft>
            </a:pP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Anirban Chakrabarty, C.E.O.</a:t>
            </a:r>
          </a:p>
          <a:p>
            <a:pPr>
              <a:spcAft>
                <a:spcPts val="601"/>
              </a:spcAft>
            </a:pPr>
            <a:r>
              <a:rPr lang="en-A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B.E.(Electronics), M.B.A. (Finance)</a:t>
            </a:r>
          </a:p>
          <a:p>
            <a:pPr>
              <a:spcAft>
                <a:spcPts val="601"/>
              </a:spcAft>
            </a:pPr>
            <a:r>
              <a:rPr lang="en-AU" sz="1400" b="1" u="sng" dirty="0" smtClean="0">
                <a:solidFill>
                  <a:srgbClr val="002060"/>
                </a:solidFill>
                <a:latin typeface="Oxygen" panose="02000503000000000000" pitchFamily="2" charset="0"/>
              </a:rPr>
              <a:t>anirban@anodiam.com</a:t>
            </a:r>
            <a:endParaRPr lang="en-AU" sz="1400" b="1" u="sng" dirty="0">
              <a:solidFill>
                <a:srgbClr val="002060"/>
              </a:solidFill>
              <a:latin typeface="Oxygen" panose="02000503000000000000" pitchFamily="2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53255" y="3891567"/>
            <a:ext cx="6179040" cy="450892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171454" indent="-17145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Empathetic, Dynamic, &amp; Supportive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24 years of blue-chip experience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Corporate trainer &amp; excellent communications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Dynamo of energy, dependable &amp; trusted for the job!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                                  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                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–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Vish Coosa, Morgan Stanley,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U.S.A.</a:t>
            </a:r>
          </a:p>
          <a:p>
            <a:pPr marL="171454" indent="-171454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Thorough Knowledge, Can Make Difficult Concepts in AI Seem Lucid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Worked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on multiple Corporate AI projects globally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Elementary thinker, visualizes subject matter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through</a:t>
            </a:r>
          </a:p>
          <a:p>
            <a:pPr marL="400061" lvl="1">
              <a:lnSpc>
                <a:spcPct val="150000"/>
              </a:lnSpc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    clutter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&amp; noise</a:t>
            </a:r>
            <a:endParaRPr lang="en-IN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Improved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accuracy of AI models singlehandedly up to 99.8%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Super brain, the best guy to take care of all our AI implementation!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	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                 </a:t>
            </a:r>
          </a:p>
          <a:p>
            <a:pPr marL="400061" lvl="1"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                                –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Government Client</a:t>
            </a:r>
            <a:endParaRPr lang="en-IN" sz="14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9746689"/>
              </p:ext>
            </p:extLst>
          </p:nvPr>
        </p:nvGraphicFramePr>
        <p:xfrm>
          <a:off x="529284" y="8550493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2" name="Acrobat Document" r:id="rId4" imgW="6035040" imgH="4663156" progId="Acrobat.Document.DC">
                  <p:embed/>
                </p:oleObj>
              </mc:Choice>
              <mc:Fallback>
                <p:oleObj name="Acrobat Document" r:id="rId4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9284" y="8550493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7736339"/>
              </p:ext>
            </p:extLst>
          </p:nvPr>
        </p:nvGraphicFramePr>
        <p:xfrm>
          <a:off x="1506411" y="8550493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3" name="Acrobat Document" r:id="rId6" imgW="6035040" imgH="4663156" progId="Acrobat.Document.DC">
                  <p:embed/>
                </p:oleObj>
              </mc:Choice>
              <mc:Fallback>
                <p:oleObj name="Acrobat Document" r:id="rId6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06411" y="8550493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299475"/>
              </p:ext>
            </p:extLst>
          </p:nvPr>
        </p:nvGraphicFramePr>
        <p:xfrm>
          <a:off x="2483538" y="8551876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4" name="Acrobat Document" r:id="rId8" imgW="6035040" imgH="4663156" progId="Acrobat.Document.DC">
                  <p:embed/>
                </p:oleObj>
              </mc:Choice>
              <mc:Fallback>
                <p:oleObj name="Acrobat Document" r:id="rId8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483538" y="8551876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730864"/>
              </p:ext>
            </p:extLst>
          </p:nvPr>
        </p:nvGraphicFramePr>
        <p:xfrm>
          <a:off x="3460665" y="8548679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5" name="Acrobat Document" r:id="rId10" imgW="6035040" imgH="4663156" progId="Acrobat.Document.DC">
                  <p:embed/>
                </p:oleObj>
              </mc:Choice>
              <mc:Fallback>
                <p:oleObj name="Acrobat Document" r:id="rId10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460665" y="8548679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0718286"/>
              </p:ext>
            </p:extLst>
          </p:nvPr>
        </p:nvGraphicFramePr>
        <p:xfrm>
          <a:off x="4437792" y="8550493"/>
          <a:ext cx="887604" cy="685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6" name="Acrobat Document" r:id="rId12" imgW="6035040" imgH="4663156" progId="Acrobat.Document.DC">
                  <p:embed/>
                </p:oleObj>
              </mc:Choice>
              <mc:Fallback>
                <p:oleObj name="Acrobat Document" r:id="rId12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37792" y="8550493"/>
                        <a:ext cx="887604" cy="685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8552267"/>
              </p:ext>
            </p:extLst>
          </p:nvPr>
        </p:nvGraphicFramePr>
        <p:xfrm>
          <a:off x="5414920" y="8535253"/>
          <a:ext cx="911369" cy="7040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7" name="Acrobat Document" r:id="rId14" imgW="6035040" imgH="4663156" progId="Acrobat.Document.DC">
                  <p:embed/>
                </p:oleObj>
              </mc:Choice>
              <mc:Fallback>
                <p:oleObj name="Acrobat Document" r:id="rId14" imgW="6035040" imgH="4663156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414920" y="8535253"/>
                        <a:ext cx="911369" cy="7040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" name="Picture 2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26" name="Footer Placeholder 3"/>
          <p:cNvSpPr txBox="1">
            <a:spLocks/>
          </p:cNvSpPr>
          <p:nvPr/>
        </p:nvSpPr>
        <p:spPr>
          <a:xfrm>
            <a:off x="1757363" y="9552490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28" name="Freeform 27"/>
          <p:cNvSpPr/>
          <p:nvPr/>
        </p:nvSpPr>
        <p:spPr>
          <a:xfrm>
            <a:off x="2262195" y="9604601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46495" y="267220"/>
            <a:ext cx="5565010" cy="611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 &amp; Python Faculty</a:t>
            </a:r>
            <a:endParaRPr lang="en-US" sz="20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126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0" y="1207640"/>
            <a:ext cx="1714500" cy="192405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2571750" y="1189547"/>
            <a:ext cx="1714500" cy="1942142"/>
          </a:xfrm>
          <a:prstGeom prst="rect">
            <a:avLst/>
          </a:prstGeom>
          <a:gradFill>
            <a:gsLst>
              <a:gs pos="70000">
                <a:srgbClr val="FFFFFF"/>
              </a:gs>
              <a:gs pos="62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/>
          </a:p>
        </p:txBody>
      </p:sp>
      <p:sp>
        <p:nvSpPr>
          <p:cNvPr id="28" name="TextBox 27"/>
          <p:cNvSpPr txBox="1"/>
          <p:nvPr/>
        </p:nvSpPr>
        <p:spPr>
          <a:xfrm>
            <a:off x="1032901" y="3213474"/>
            <a:ext cx="4792198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1"/>
              </a:spcAft>
            </a:pPr>
            <a:r>
              <a:rPr lang="en-IN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Bappaditya Debsingha</a:t>
            </a:r>
            <a:r>
              <a:rPr lang="en-AU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, IoT Prod Manager</a:t>
            </a:r>
          </a:p>
          <a:p>
            <a:pPr lvl="0"/>
            <a:r>
              <a:rPr lang="en-AU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B.E.(J.U., Mechanical), M.B.A.(XLRI)</a:t>
            </a:r>
          </a:p>
          <a:p>
            <a:r>
              <a:rPr lang="en-IN" sz="1400" u="sng" dirty="0">
                <a:latin typeface="Oxygen" panose="02000503000000000000" pitchFamily="2" charset="0"/>
                <a:hlinkClick r:id="rId3"/>
              </a:rPr>
              <a:t>https://www.youtube.com/c/wisethingz</a:t>
            </a:r>
            <a:endParaRPr lang="en-AU" sz="1400" dirty="0">
              <a:latin typeface="Oxygen" panose="02000503000000000000" pitchFamily="2" charset="0"/>
            </a:endParaRPr>
          </a:p>
          <a:p>
            <a:r>
              <a:rPr lang="en-IN" sz="1400" u="sng" dirty="0">
                <a:latin typeface="Oxygen" panose="02000503000000000000" pitchFamily="2" charset="0"/>
                <a:hlinkClick r:id="rId4"/>
              </a:rPr>
              <a:t>https://www.instagram.com/bappa_wt</a:t>
            </a:r>
            <a:endParaRPr lang="en-AU" sz="1400" dirty="0">
              <a:latin typeface="Oxygen" panose="02000503000000000000" pitchFamily="2" charset="0"/>
            </a:endParaRPr>
          </a:p>
          <a:p>
            <a:r>
              <a:rPr lang="en-IN" sz="1400" u="sng" dirty="0">
                <a:latin typeface="Oxygen" panose="02000503000000000000" pitchFamily="2" charset="0"/>
                <a:hlinkClick r:id="rId5"/>
              </a:rPr>
              <a:t>www.wisethingz.com</a:t>
            </a:r>
            <a:endParaRPr lang="en-AU" sz="1400" dirty="0">
              <a:latin typeface="Oxygen" panose="02000503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27657" y="4677884"/>
            <a:ext cx="587438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4" indent="-17145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Inspiring Mentor, Innovative &amp; Entrepreneurial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18 years of global experience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Trained hundreds of children &amp; industry professionals</a:t>
            </a:r>
            <a:endParaRPr lang="en-AU" sz="1400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IoT &amp; Robotics workshops at institutions &amp; corporates</a:t>
            </a: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v"/>
            </a:pPr>
            <a:r>
              <a:rPr lang="en-IN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Industry </a:t>
            </a:r>
            <a:r>
              <a:rPr lang="en-IN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Leading S.M.E. in the fields of</a:t>
            </a:r>
            <a:endParaRPr lang="en-AU" sz="1400" b="1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Aut</a:t>
            </a: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onomous machines, automation, sensors &amp; IoT driven BI</a:t>
            </a:r>
          </a:p>
          <a:p>
            <a:pPr marL="742969" lvl="1" indent="-342908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Analytics dashboards, Cloud API gateways, integration to mobile apps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5299" y="7665367"/>
            <a:ext cx="1466748" cy="1466748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3403" y="7698310"/>
            <a:ext cx="1057099" cy="1450539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74192" y="7698309"/>
            <a:ext cx="1397653" cy="1552402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7204" y="7665368"/>
            <a:ext cx="1094635" cy="162917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6" name="Footer Placeholder 3"/>
          <p:cNvSpPr txBox="1">
            <a:spLocks/>
          </p:cNvSpPr>
          <p:nvPr/>
        </p:nvSpPr>
        <p:spPr>
          <a:xfrm>
            <a:off x="1757363" y="9552490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17" name="Freeform 16"/>
          <p:cNvSpPr/>
          <p:nvPr/>
        </p:nvSpPr>
        <p:spPr>
          <a:xfrm>
            <a:off x="2262195" y="9604601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6495" y="267220"/>
            <a:ext cx="55650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IoT</a:t>
            </a: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 &amp; Robotics </a:t>
            </a: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Faculty</a:t>
            </a:r>
            <a:endParaRPr lang="en-US" sz="20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14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748568" y="1448060"/>
            <a:ext cx="3360865" cy="3140970"/>
            <a:chOff x="813641" y="1768870"/>
            <a:chExt cx="3360865" cy="3140970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1278" y="1768870"/>
              <a:ext cx="3285593" cy="3139559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813641" y="1768870"/>
              <a:ext cx="3360865" cy="314097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</a:srgbClr>
                </a:gs>
                <a:gs pos="70000">
                  <a:srgbClr val="FFFFFF"/>
                </a:gs>
                <a:gs pos="62000">
                  <a:schemeClr val="bg1">
                    <a:alpha val="35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31842C48-D7F6-5FF0-12C6-1E7700600270}"/>
              </a:ext>
            </a:extLst>
          </p:cNvPr>
          <p:cNvSpPr txBox="1"/>
          <p:nvPr/>
        </p:nvSpPr>
        <p:spPr>
          <a:xfrm>
            <a:off x="691834" y="5987212"/>
            <a:ext cx="5474332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Oxygen" panose="02000503000000000000" pitchFamily="2" charset="0"/>
              </a:rPr>
              <a:t>2 hours of </a:t>
            </a:r>
            <a:r>
              <a:rPr lang="en-US" sz="1400" b="1" dirty="0">
                <a:latin typeface="Oxygen" panose="02000503000000000000" pitchFamily="2" charset="0"/>
              </a:rPr>
              <a:t>Workshop</a:t>
            </a:r>
            <a:r>
              <a:rPr lang="en-US" sz="1400" dirty="0">
                <a:latin typeface="Oxygen" panose="02000503000000000000" pitchFamily="2" charset="0"/>
              </a:rPr>
              <a:t> and 1 </a:t>
            </a:r>
            <a:r>
              <a:rPr lang="en-US" sz="1400" dirty="0" smtClean="0">
                <a:latin typeface="Oxygen" panose="02000503000000000000" pitchFamily="2" charset="0"/>
              </a:rPr>
              <a:t>hour </a:t>
            </a:r>
            <a:r>
              <a:rPr lang="en-US" sz="1400" b="1" dirty="0">
                <a:latin typeface="Oxygen" panose="02000503000000000000" pitchFamily="2" charset="0"/>
              </a:rPr>
              <a:t>orientation</a:t>
            </a:r>
          </a:p>
          <a:p>
            <a:pPr algn="ctr"/>
            <a:endParaRPr lang="en-US" sz="1400" dirty="0">
              <a:latin typeface="Oxygen" panose="02000503000000000000" pitchFamily="2" charset="0"/>
            </a:endParaRPr>
          </a:p>
          <a:p>
            <a:pPr algn="ctr"/>
            <a:r>
              <a:rPr lang="en-US" sz="1400" dirty="0">
                <a:latin typeface="Oxygen" panose="02000503000000000000" pitchFamily="2" charset="0"/>
              </a:rPr>
              <a:t>At your facility </a:t>
            </a:r>
            <a:r>
              <a:rPr lang="en-US" sz="1400" dirty="0" smtClean="0">
                <a:latin typeface="Oxygen" panose="02000503000000000000" pitchFamily="2" charset="0"/>
              </a:rPr>
              <a:t>if more than 50 </a:t>
            </a:r>
            <a:r>
              <a:rPr lang="en-US" sz="1400" dirty="0">
                <a:latin typeface="Oxygen" panose="02000503000000000000" pitchFamily="2" charset="0"/>
              </a:rPr>
              <a:t>attendees</a:t>
            </a:r>
          </a:p>
          <a:p>
            <a:pPr algn="ctr"/>
            <a:r>
              <a:rPr lang="en-US" sz="1400" dirty="0">
                <a:latin typeface="Oxygen" panose="02000503000000000000" pitchFamily="2" charset="0"/>
              </a:rPr>
              <a:t>at Anodiam conference Hall </a:t>
            </a:r>
            <a:r>
              <a:rPr lang="en-US" sz="1400" dirty="0" smtClean="0">
                <a:latin typeface="Oxygen" panose="02000503000000000000" pitchFamily="2" charset="0"/>
              </a:rPr>
              <a:t>if less than 50 </a:t>
            </a:r>
            <a:r>
              <a:rPr lang="en-US" sz="1400" dirty="0">
                <a:latin typeface="Oxygen" panose="02000503000000000000" pitchFamily="2" charset="0"/>
              </a:rPr>
              <a:t>attendees</a:t>
            </a:r>
          </a:p>
          <a:p>
            <a:pPr algn="ctr"/>
            <a:r>
              <a:rPr lang="en-US" sz="1400" dirty="0">
                <a:latin typeface="Oxygen" panose="02000503000000000000" pitchFamily="2" charset="0"/>
              </a:rPr>
              <a:t>Online Webinar if </a:t>
            </a:r>
            <a:r>
              <a:rPr lang="en-US" sz="1400" dirty="0" smtClean="0">
                <a:latin typeface="Oxygen" panose="02000503000000000000" pitchFamily="2" charset="0"/>
              </a:rPr>
              <a:t>less than </a:t>
            </a:r>
            <a:r>
              <a:rPr lang="en-US" sz="1400" dirty="0">
                <a:latin typeface="Oxygen" panose="02000503000000000000" pitchFamily="2" charset="0"/>
              </a:rPr>
              <a:t>10 attendees</a:t>
            </a:r>
          </a:p>
          <a:p>
            <a:pPr algn="ctr"/>
            <a:endParaRPr lang="en-US" sz="1400" dirty="0">
              <a:latin typeface="Oxygen" panose="02000503000000000000" pitchFamily="2" charset="0"/>
            </a:endParaRPr>
          </a:p>
          <a:p>
            <a:pPr algn="ctr"/>
            <a:r>
              <a:rPr lang="en-US" sz="1600" dirty="0">
                <a:latin typeface="Oxygen" panose="02000503000000000000" pitchFamily="2" charset="0"/>
              </a:rPr>
              <a:t>All Teachers, Students and Guardians are welcome!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6F2DBDD0-18B1-2D04-4F20-BB7C0AEB73D5}"/>
              </a:ext>
            </a:extLst>
          </p:cNvPr>
          <p:cNvSpPr/>
          <p:nvPr/>
        </p:nvSpPr>
        <p:spPr>
          <a:xfrm>
            <a:off x="792702" y="5012883"/>
            <a:ext cx="527259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Oxygen" panose="02000503000000000000" pitchFamily="2" charset="0"/>
              </a:rPr>
              <a:t>ABSOLUTELY FREE!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6F2DBDD0-18B1-2D04-4F20-BB7C0AEB73D5}"/>
              </a:ext>
            </a:extLst>
          </p:cNvPr>
          <p:cNvSpPr/>
          <p:nvPr/>
        </p:nvSpPr>
        <p:spPr>
          <a:xfrm>
            <a:off x="568281" y="8071724"/>
            <a:ext cx="572143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Oxygen" panose="02000503000000000000" pitchFamily="2" charset="0"/>
              </a:rPr>
              <a:t>GRAB BEFORE IT’S GONE!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88" y="9381952"/>
            <a:ext cx="1098112" cy="519455"/>
          </a:xfrm>
          <a:prstGeom prst="rect">
            <a:avLst/>
          </a:prstGeom>
        </p:spPr>
      </p:pic>
      <p:sp>
        <p:nvSpPr>
          <p:cNvPr id="12" name="Footer Placeholder 3"/>
          <p:cNvSpPr txBox="1">
            <a:spLocks/>
          </p:cNvSpPr>
          <p:nvPr/>
        </p:nvSpPr>
        <p:spPr>
          <a:xfrm>
            <a:off x="1757363" y="9552490"/>
            <a:ext cx="3343275" cy="296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10" b="1" dirty="0" smtClean="0">
                <a:latin typeface="Oxygen" panose="02000503000000000000" pitchFamily="2" charset="0"/>
              </a:rPr>
              <a:t>nodiam – Private &amp; Confidential – 2023 © </a:t>
            </a:r>
            <a:endParaRPr lang="en-AU" sz="810" b="1" dirty="0">
              <a:latin typeface="Oxygen" panose="02000503000000000000" pitchFamily="2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2262195" y="9604601"/>
            <a:ext cx="155328" cy="167389"/>
          </a:xfrm>
          <a:custGeom>
            <a:avLst/>
            <a:gdLst>
              <a:gd name="connsiteX0" fmla="*/ 1080000 w 2160000"/>
              <a:gd name="connsiteY0" fmla="*/ 0 h 2160000"/>
              <a:gd name="connsiteX1" fmla="*/ 2154424 w 2160000"/>
              <a:gd name="connsiteY1" fmla="*/ 969576 h 2160000"/>
              <a:gd name="connsiteX2" fmla="*/ 2157027 w 2160000"/>
              <a:gd name="connsiteY2" fmla="*/ 1021127 h 2160000"/>
              <a:gd name="connsiteX3" fmla="*/ 2159999 w 2160000"/>
              <a:gd name="connsiteY3" fmla="*/ 1021127 h 2160000"/>
              <a:gd name="connsiteX4" fmla="*/ 2159999 w 2160000"/>
              <a:gd name="connsiteY4" fmla="*/ 1079980 h 2160000"/>
              <a:gd name="connsiteX5" fmla="*/ 2160000 w 2160000"/>
              <a:gd name="connsiteY5" fmla="*/ 1080000 h 2160000"/>
              <a:gd name="connsiteX6" fmla="*/ 2159999 w 2160000"/>
              <a:gd name="connsiteY6" fmla="*/ 1080021 h 2160000"/>
              <a:gd name="connsiteX7" fmla="*/ 2159999 w 2160000"/>
              <a:gd name="connsiteY7" fmla="*/ 1716639 h 2160000"/>
              <a:gd name="connsiteX8" fmla="*/ 2157838 w 2160000"/>
              <a:gd name="connsiteY8" fmla="*/ 1716639 h 2160000"/>
              <a:gd name="connsiteX9" fmla="*/ 2160000 w 2160000"/>
              <a:gd name="connsiteY9" fmla="*/ 1738544 h 2160000"/>
              <a:gd name="connsiteX10" fmla="*/ 1891921 w 2160000"/>
              <a:gd name="connsiteY10" fmla="*/ 2012333 h 2160000"/>
              <a:gd name="connsiteX11" fmla="*/ 1623842 w 2160000"/>
              <a:gd name="connsiteY11" fmla="*/ 1738544 h 2160000"/>
              <a:gd name="connsiteX12" fmla="*/ 1626005 w 2160000"/>
              <a:gd name="connsiteY12" fmla="*/ 1716639 h 2160000"/>
              <a:gd name="connsiteX13" fmla="*/ 1620298 w 2160000"/>
              <a:gd name="connsiteY13" fmla="*/ 1716639 h 2160000"/>
              <a:gd name="connsiteX14" fmla="*/ 1620298 w 2160000"/>
              <a:gd name="connsiteY14" fmla="*/ 1090950 h 2160000"/>
              <a:gd name="connsiteX15" fmla="*/ 1618898 w 2160000"/>
              <a:gd name="connsiteY15" fmla="*/ 1090937 h 2160000"/>
              <a:gd name="connsiteX16" fmla="*/ 1620000 w 2160000"/>
              <a:gd name="connsiteY16" fmla="*/ 1080000 h 2160000"/>
              <a:gd name="connsiteX17" fmla="*/ 1080000 w 2160000"/>
              <a:gd name="connsiteY17" fmla="*/ 540000 h 2160000"/>
              <a:gd name="connsiteX18" fmla="*/ 540000 w 2160000"/>
              <a:gd name="connsiteY18" fmla="*/ 1080000 h 2160000"/>
              <a:gd name="connsiteX19" fmla="*/ 1080000 w 2160000"/>
              <a:gd name="connsiteY19" fmla="*/ 1620000 h 2160000"/>
              <a:gd name="connsiteX20" fmla="*/ 1172144 w 2160000"/>
              <a:gd name="connsiteY20" fmla="*/ 1610711 h 2160000"/>
              <a:gd name="connsiteX21" fmla="*/ 1192722 w 2160000"/>
              <a:gd name="connsiteY21" fmla="*/ 1599542 h 2160000"/>
              <a:gd name="connsiteX22" fmla="*/ 1205334 w 2160000"/>
              <a:gd name="connsiteY22" fmla="*/ 1595627 h 2160000"/>
              <a:gd name="connsiteX23" fmla="*/ 1218649 w 2160000"/>
              <a:gd name="connsiteY23" fmla="*/ 1594482 h 2160000"/>
              <a:gd name="connsiteX24" fmla="*/ 1273176 w 2160000"/>
              <a:gd name="connsiteY24" fmla="*/ 1581875 h 2160000"/>
              <a:gd name="connsiteX25" fmla="*/ 1277433 w 2160000"/>
              <a:gd name="connsiteY25" fmla="*/ 1580379 h 2160000"/>
              <a:gd name="connsiteX26" fmla="*/ 1297818 w 2160000"/>
              <a:gd name="connsiteY26" fmla="*/ 1578324 h 2160000"/>
              <a:gd name="connsiteX27" fmla="*/ 1567818 w 2160000"/>
              <a:gd name="connsiteY27" fmla="*/ 1848324 h 2160000"/>
              <a:gd name="connsiteX28" fmla="*/ 1469563 w 2160000"/>
              <a:gd name="connsiteY28" fmla="*/ 2056669 h 2160000"/>
              <a:gd name="connsiteX29" fmla="*/ 1412948 w 2160000"/>
              <a:gd name="connsiteY29" fmla="*/ 2091019 h 2160000"/>
              <a:gd name="connsiteX30" fmla="*/ 1398272 w 2160000"/>
              <a:gd name="connsiteY30" fmla="*/ 2101498 h 2160000"/>
              <a:gd name="connsiteX31" fmla="*/ 1374464 w 2160000"/>
              <a:gd name="connsiteY31" fmla="*/ 2110955 h 2160000"/>
              <a:gd name="connsiteX32" fmla="*/ 1376211 w 2160000"/>
              <a:gd name="connsiteY32" fmla="*/ 2117860 h 2160000"/>
              <a:gd name="connsiteX33" fmla="*/ 1321962 w 2160000"/>
              <a:gd name="connsiteY33" fmla="*/ 2131809 h 2160000"/>
              <a:gd name="connsiteX34" fmla="*/ 1306247 w 2160000"/>
              <a:gd name="connsiteY34" fmla="*/ 2138051 h 2160000"/>
              <a:gd name="connsiteX35" fmla="*/ 1267530 w 2160000"/>
              <a:gd name="connsiteY35" fmla="*/ 2142656 h 2160000"/>
              <a:gd name="connsiteX36" fmla="*/ 1190424 w 2160000"/>
              <a:gd name="connsiteY36" fmla="*/ 2154424 h 2160000"/>
              <a:gd name="connsiteX37" fmla="*/ 1080000 w 2160000"/>
              <a:gd name="connsiteY37" fmla="*/ 2160000 h 2160000"/>
              <a:gd name="connsiteX38" fmla="*/ 0 w 2160000"/>
              <a:gd name="connsiteY38" fmla="*/ 1080000 h 2160000"/>
              <a:gd name="connsiteX39" fmla="*/ 1080000 w 2160000"/>
              <a:gd name="connsiteY39" fmla="*/ 0 h 21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160000" h="2160000">
                <a:moveTo>
                  <a:pt x="1080000" y="0"/>
                </a:moveTo>
                <a:cubicBezTo>
                  <a:pt x="1639189" y="0"/>
                  <a:pt x="2099117" y="424979"/>
                  <a:pt x="2154424" y="969576"/>
                </a:cubicBezTo>
                <a:lnTo>
                  <a:pt x="2157027" y="1021127"/>
                </a:lnTo>
                <a:lnTo>
                  <a:pt x="2159999" y="1021127"/>
                </a:lnTo>
                <a:lnTo>
                  <a:pt x="2159999" y="1079980"/>
                </a:lnTo>
                <a:lnTo>
                  <a:pt x="2160000" y="1080000"/>
                </a:lnTo>
                <a:lnTo>
                  <a:pt x="2159999" y="1080021"/>
                </a:lnTo>
                <a:lnTo>
                  <a:pt x="2159999" y="1716639"/>
                </a:lnTo>
                <a:lnTo>
                  <a:pt x="2157838" y="1716639"/>
                </a:lnTo>
                <a:lnTo>
                  <a:pt x="2160000" y="1738544"/>
                </a:lnTo>
                <a:cubicBezTo>
                  <a:pt x="2160000" y="1889753"/>
                  <a:pt x="2039977" y="2012333"/>
                  <a:pt x="1891921" y="2012333"/>
                </a:cubicBezTo>
                <a:cubicBezTo>
                  <a:pt x="1743865" y="2012333"/>
                  <a:pt x="1623842" y="1889753"/>
                  <a:pt x="1623842" y="1738544"/>
                </a:cubicBezTo>
                <a:lnTo>
                  <a:pt x="1626005" y="1716639"/>
                </a:lnTo>
                <a:lnTo>
                  <a:pt x="1620298" y="1716639"/>
                </a:lnTo>
                <a:lnTo>
                  <a:pt x="1620298" y="1090950"/>
                </a:lnTo>
                <a:lnTo>
                  <a:pt x="1618898" y="1090937"/>
                </a:lnTo>
                <a:lnTo>
                  <a:pt x="1620000" y="1080000"/>
                </a:lnTo>
                <a:cubicBezTo>
                  <a:pt x="1620000" y="781766"/>
                  <a:pt x="1378234" y="540000"/>
                  <a:pt x="1080000" y="540000"/>
                </a:cubicBezTo>
                <a:cubicBezTo>
                  <a:pt x="781766" y="540000"/>
                  <a:pt x="540000" y="781766"/>
                  <a:pt x="540000" y="1080000"/>
                </a:cubicBezTo>
                <a:cubicBezTo>
                  <a:pt x="540000" y="1378234"/>
                  <a:pt x="781766" y="1620000"/>
                  <a:pt x="1080000" y="1620000"/>
                </a:cubicBezTo>
                <a:lnTo>
                  <a:pt x="1172144" y="1610711"/>
                </a:lnTo>
                <a:lnTo>
                  <a:pt x="1192722" y="1599542"/>
                </a:lnTo>
                <a:lnTo>
                  <a:pt x="1205334" y="1595627"/>
                </a:lnTo>
                <a:lnTo>
                  <a:pt x="1218649" y="1594482"/>
                </a:lnTo>
                <a:cubicBezTo>
                  <a:pt x="1237851" y="1591023"/>
                  <a:pt x="1256099" y="1586790"/>
                  <a:pt x="1273176" y="1581875"/>
                </a:cubicBezTo>
                <a:lnTo>
                  <a:pt x="1277433" y="1580379"/>
                </a:lnTo>
                <a:lnTo>
                  <a:pt x="1297818" y="1578324"/>
                </a:lnTo>
                <a:cubicBezTo>
                  <a:pt x="1446935" y="1578324"/>
                  <a:pt x="1567818" y="1699207"/>
                  <a:pt x="1567818" y="1848324"/>
                </a:cubicBezTo>
                <a:cubicBezTo>
                  <a:pt x="1567818" y="1932202"/>
                  <a:pt x="1529570" y="2007147"/>
                  <a:pt x="1469563" y="2056669"/>
                </a:cubicBezTo>
                <a:lnTo>
                  <a:pt x="1412948" y="2091019"/>
                </a:lnTo>
                <a:lnTo>
                  <a:pt x="1398272" y="2101498"/>
                </a:lnTo>
                <a:lnTo>
                  <a:pt x="1374464" y="2110955"/>
                </a:lnTo>
                <a:lnTo>
                  <a:pt x="1376211" y="2117860"/>
                </a:lnTo>
                <a:lnTo>
                  <a:pt x="1321962" y="2131809"/>
                </a:lnTo>
                <a:lnTo>
                  <a:pt x="1306247" y="2138051"/>
                </a:lnTo>
                <a:lnTo>
                  <a:pt x="1267530" y="2142656"/>
                </a:lnTo>
                <a:lnTo>
                  <a:pt x="1190424" y="2154424"/>
                </a:lnTo>
                <a:cubicBezTo>
                  <a:pt x="1154118" y="2158111"/>
                  <a:pt x="1117280" y="2160000"/>
                  <a:pt x="1080000" y="2160000"/>
                </a:cubicBezTo>
                <a:cubicBezTo>
                  <a:pt x="483532" y="2160000"/>
                  <a:pt x="0" y="1676468"/>
                  <a:pt x="0" y="1080000"/>
                </a:cubicBezTo>
                <a:cubicBezTo>
                  <a:pt x="0" y="483532"/>
                  <a:pt x="483532" y="0"/>
                  <a:pt x="1080000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1">
              <a:latin typeface="Oxygen" panose="02000503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46495" y="267220"/>
            <a:ext cx="5565010" cy="611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cap="small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Oxygen" panose="02000503000000000000" pitchFamily="2" charset="0"/>
              </a:rPr>
              <a:t>AI &amp; Robotics Bootcamp: Byte Spark 2024 </a:t>
            </a:r>
            <a:endParaRPr lang="en-US" sz="2000" b="1" cap="small" dirty="0">
              <a:solidFill>
                <a:schemeClr val="tx1">
                  <a:lumMod val="50000"/>
                  <a:lumOff val="50000"/>
                </a:schemeClr>
              </a:solidFill>
              <a:latin typeface="Oxygen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7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403</TotalTime>
  <Words>703</Words>
  <Application>Microsoft Office PowerPoint</Application>
  <PresentationFormat>A4 Paper (210x297 mm)</PresentationFormat>
  <Paragraphs>139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Oxygen</vt:lpstr>
      <vt:lpstr>Wingdings</vt:lpstr>
      <vt:lpstr>Office Theme</vt:lpstr>
      <vt:lpstr>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41</cp:revision>
  <dcterms:created xsi:type="dcterms:W3CDTF">2024-01-04T09:06:13Z</dcterms:created>
  <dcterms:modified xsi:type="dcterms:W3CDTF">2024-01-29T13:38:37Z</dcterms:modified>
</cp:coreProperties>
</file>

<file path=docProps/thumbnail.jpeg>
</file>